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0.jpg" ContentType="image/jpeg"/>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4"/>
  </p:notesMasterIdLst>
  <p:sldIdLst>
    <p:sldId id="256" r:id="rId2"/>
    <p:sldId id="267" r:id="rId3"/>
    <p:sldId id="258" r:id="rId4"/>
    <p:sldId id="282" r:id="rId5"/>
    <p:sldId id="280" r:id="rId6"/>
    <p:sldId id="283" r:id="rId7"/>
    <p:sldId id="293" r:id="rId8"/>
    <p:sldId id="296" r:id="rId9"/>
    <p:sldId id="295" r:id="rId10"/>
    <p:sldId id="284" r:id="rId11"/>
    <p:sldId id="300" r:id="rId12"/>
    <p:sldId id="301" r:id="rId13"/>
    <p:sldId id="302" r:id="rId14"/>
    <p:sldId id="304" r:id="rId15"/>
    <p:sldId id="303" r:id="rId16"/>
    <p:sldId id="305" r:id="rId17"/>
    <p:sldId id="306" r:id="rId18"/>
    <p:sldId id="294" r:id="rId19"/>
    <p:sldId id="291" r:id="rId20"/>
    <p:sldId id="292" r:id="rId21"/>
    <p:sldId id="299" r:id="rId22"/>
    <p:sldId id="285" r:id="rId23"/>
  </p:sldIdLst>
  <p:sldSz cx="12192000" cy="6858000"/>
  <p:notesSz cx="6858000" cy="9144000"/>
  <p:embeddedFontLst>
    <p:embeddedFont>
      <p:font typeface="Abril Fatface" panose="02000503000000020003" pitchFamily="2" charset="0"/>
      <p:regular r:id="rId25"/>
    </p:embeddedFont>
    <p:embeddedFont>
      <p:font typeface="Aldrich" panose="020B0604020202020204" charset="0"/>
      <p:regular r:id="rId26"/>
    </p:embeddedFont>
    <p:embeddedFont>
      <p:font typeface="Barlow Condensed" panose="00000506000000000000" pitchFamily="2" charset="0"/>
      <p:regular r:id="rId27"/>
      <p:bold r:id="rId28"/>
      <p:italic r:id="rId29"/>
      <p:boldItalic r:id="rId30"/>
    </p:embeddedFont>
    <p:embeddedFont>
      <p:font typeface="Catamaran" panose="020B0604020202020204" charset="0"/>
      <p:regular r:id="rId31"/>
      <p:bold r:id="rId32"/>
    </p:embeddedFont>
    <p:embeddedFont>
      <p:font typeface="Griffy" panose="020B0604020202020204" charset="0"/>
      <p:regular r:id="rId33"/>
    </p:embeddedFont>
    <p:embeddedFont>
      <p:font typeface="Homemade Apple" panose="020B0604020202020204" charset="0"/>
      <p:regular r:id="rId34"/>
    </p:embeddedFont>
    <p:embeddedFont>
      <p:font typeface="Poppins" panose="00000500000000000000" pitchFamily="2"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Semibold" panose="020B0702040204020203" pitchFamily="34" charset="0"/>
      <p:bold r:id="rId43"/>
      <p:boldItalic r:id="rId44"/>
    </p:embeddedFont>
    <p:embeddedFont>
      <p:font typeface="Ubuntu Condensed" panose="020B0506030602030204" pitchFamily="3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83"/>
            <p14:sldId id="293"/>
            <p14:sldId id="296"/>
            <p14:sldId id="295"/>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294"/>
            <p14:sldId id="291"/>
            <p14:sldId id="292"/>
          </p14:sldIdLst>
        </p14:section>
        <p14:section name="Wrap-Up" id="{640482DA-6DAF-4646-844F-87DD220CB440}">
          <p14:sldIdLst>
            <p14:sldId id="299"/>
            <p14:sldId id="2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DCFE"/>
    <a:srgbClr val="1E1E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6528" autoAdjust="0"/>
  </p:normalViewPr>
  <p:slideViewPr>
    <p:cSldViewPr snapToGrid="0">
      <p:cViewPr>
        <p:scale>
          <a:sx n="81" d="100"/>
          <a:sy n="81" d="100"/>
        </p:scale>
        <p:origin x="348"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That’s not true, you can have up to 500 000 objects in </a:t>
            </a:r>
            <a:r>
              <a:rPr lang="en-US" dirty="0" err="1"/>
              <a:t>Entra</a:t>
            </a:r>
            <a:r>
              <a:rPr lang="en-US" dirty="0"/>
              <a:t>, and even more if you ask Microsoft nicely.</a:t>
            </a:r>
            <a:endParaRPr lang="en-SE" dirty="0"/>
          </a:p>
        </p:txBody>
      </p:sp>
    </p:spTree>
    <p:extLst>
      <p:ext uri="{BB962C8B-B14F-4D97-AF65-F5344CB8AC3E}">
        <p14:creationId xmlns:p14="http://schemas.microsoft.com/office/powerpoint/2010/main" val="3002750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6764772" y="217902"/>
            <a:ext cx="5243088" cy="1023875"/>
            <a:chOff x="6764772" y="217902"/>
            <a:chExt cx="5243088" cy="1023875"/>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40" name="Google Shape;1840;p17"/>
            <p:cNvGrpSpPr/>
            <p:nvPr/>
          </p:nvGrpSpPr>
          <p:grpSpPr>
            <a:xfrm flipH="1">
              <a:off x="6764772" y="676524"/>
              <a:ext cx="0" cy="565253"/>
              <a:chOff x="11559210" y="2457954"/>
              <a:chExt cx="0" cy="933685"/>
            </a:xfrm>
          </p:grpSpPr>
          <p:cxnSp>
            <p:nvCxnSpPr>
              <p:cNvPr id="1841" name="Google Shape;1841;p17"/>
              <p:cNvCxnSpPr/>
              <p:nvPr/>
            </p:nvCxnSpPr>
            <p:spPr>
              <a:xfrm>
                <a:off x="11559210" y="264283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42" name="Google Shape;1842;p17"/>
              <p:cNvCxnSpPr/>
              <p:nvPr/>
            </p:nvCxnSpPr>
            <p:spPr>
              <a:xfrm>
                <a:off x="11559210" y="245795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3.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4.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sv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3682"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3"/>
              <a:stretch>
                <a:fillRect/>
              </a:stretch>
            </p:blipFill>
            <p:spPr>
              <a:xfrm flipV="1">
                <a:off x="780151" y="3180899"/>
                <a:ext cx="5732488" cy="43369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5"/>
              <a:stretch>
                <a:fillRect/>
              </a:stretch>
            </p:blipFill>
            <p:spPr>
              <a:xfrm>
                <a:off x="7456368" y="3184373"/>
                <a:ext cx="3576484" cy="405351"/>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3132617" y="3647299"/>
            <a:ext cx="2372128" cy="707886"/>
          </a:xfrm>
          <a:prstGeom prst="rect">
            <a:avLst/>
          </a:prstGeom>
          <a:noFill/>
        </p:spPr>
        <p:txBody>
          <a:bodyPr wrap="square" rtlCol="0">
            <a:spAutoFit/>
          </a:bodyPr>
          <a:lstStyle/>
          <a:p>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7278511" y="3647299"/>
            <a:ext cx="2610970" cy="707886"/>
          </a:xfrm>
          <a:prstGeom prst="rect">
            <a:avLst/>
          </a:prstGeom>
          <a:noFill/>
        </p:spPr>
        <p:txBody>
          <a:bodyPr wrap="square" rtlCol="0">
            <a:spAutoFit/>
          </a:bodyPr>
          <a:lstStyle/>
          <a:p>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415752"/>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586901"/>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4941218"/>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nvGrpSpPr>
          <p:cNvPr id="76" name="Group 75">
            <a:extLst>
              <a:ext uri="{FF2B5EF4-FFF2-40B4-BE49-F238E27FC236}">
                <a16:creationId xmlns:a16="http://schemas.microsoft.com/office/drawing/2014/main" id="{31067947-E36C-33BD-B4A6-4D63779B73CF}"/>
              </a:ext>
            </a:extLst>
          </p:cNvPr>
          <p:cNvGrpSpPr/>
          <p:nvPr/>
        </p:nvGrpSpPr>
        <p:grpSpPr>
          <a:xfrm>
            <a:off x="799482" y="1506333"/>
            <a:ext cx="7571398" cy="710323"/>
            <a:chOff x="799482" y="1506333"/>
            <a:chExt cx="7571398" cy="710323"/>
          </a:xfrm>
        </p:grpSpPr>
        <p:sp>
          <p:nvSpPr>
            <p:cNvPr id="28" name="TextBox 27">
              <a:extLst>
                <a:ext uri="{FF2B5EF4-FFF2-40B4-BE49-F238E27FC236}">
                  <a16:creationId xmlns:a16="http://schemas.microsoft.com/office/drawing/2014/main" id="{C4A6C9BC-916F-39D2-0781-DFF226B8B4C7}"/>
                </a:ext>
              </a:extLst>
            </p:cNvPr>
            <p:cNvSpPr txBox="1"/>
            <p:nvPr/>
          </p:nvSpPr>
          <p:spPr>
            <a:xfrm>
              <a:off x="799482" y="1598666"/>
              <a:ext cx="2395840" cy="523220"/>
            </a:xfrm>
            <a:prstGeom prst="rect">
              <a:avLst/>
            </a:prstGeom>
            <a:noFill/>
          </p:spPr>
          <p:txBody>
            <a:bodyPr wrap="square" rtlCol="0">
              <a:spAutoFit/>
            </a:bodyPr>
            <a:lstStyle/>
            <a:p>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78" name="Group 77">
            <a:extLst>
              <a:ext uri="{FF2B5EF4-FFF2-40B4-BE49-F238E27FC236}">
                <a16:creationId xmlns:a16="http://schemas.microsoft.com/office/drawing/2014/main" id="{4A5618FC-B061-81EA-3644-4F90024E41BA}"/>
              </a:ext>
            </a:extLst>
          </p:cNvPr>
          <p:cNvGrpSpPr/>
          <p:nvPr/>
        </p:nvGrpSpPr>
        <p:grpSpPr>
          <a:xfrm>
            <a:off x="799482" y="3743799"/>
            <a:ext cx="7571398" cy="954107"/>
            <a:chOff x="799482" y="3743799"/>
            <a:chExt cx="7571398" cy="954107"/>
          </a:xfrm>
        </p:grpSpPr>
        <p:sp>
          <p:nvSpPr>
            <p:cNvPr id="13" name="TextBox 12">
              <a:extLst>
                <a:ext uri="{FF2B5EF4-FFF2-40B4-BE49-F238E27FC236}">
                  <a16:creationId xmlns:a16="http://schemas.microsoft.com/office/drawing/2014/main" id="{7029DA91-ED8E-96C3-6F34-80396D4473E5}"/>
                </a:ext>
              </a:extLst>
            </p:cNvPr>
            <p:cNvSpPr txBox="1"/>
            <p:nvPr/>
          </p:nvSpPr>
          <p:spPr>
            <a:xfrm>
              <a:off x="799482" y="3743799"/>
              <a:ext cx="2900538" cy="954107"/>
            </a:xfrm>
            <a:prstGeom prst="rect">
              <a:avLst/>
            </a:prstGeom>
            <a:noFill/>
          </p:spPr>
          <p:txBody>
            <a:bodyPr wrap="square" rtlCol="0">
              <a:spAutoFit/>
            </a:bodyPr>
            <a:lstStyle/>
            <a:p>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2"/>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77" name="Group 76">
            <a:extLst>
              <a:ext uri="{FF2B5EF4-FFF2-40B4-BE49-F238E27FC236}">
                <a16:creationId xmlns:a16="http://schemas.microsoft.com/office/drawing/2014/main" id="{0404246A-B62F-2D15-92D2-94D527A83554}"/>
              </a:ext>
            </a:extLst>
          </p:cNvPr>
          <p:cNvGrpSpPr/>
          <p:nvPr/>
        </p:nvGrpSpPr>
        <p:grpSpPr>
          <a:xfrm>
            <a:off x="799482" y="2647384"/>
            <a:ext cx="7571398" cy="707886"/>
            <a:chOff x="799482" y="2647384"/>
            <a:chExt cx="7571398" cy="707886"/>
          </a:xfrm>
        </p:grpSpPr>
        <p:sp>
          <p:nvSpPr>
            <p:cNvPr id="18" name="TextBox 17">
              <a:extLst>
                <a:ext uri="{FF2B5EF4-FFF2-40B4-BE49-F238E27FC236}">
                  <a16:creationId xmlns:a16="http://schemas.microsoft.com/office/drawing/2014/main" id="{265F4A1B-FE3B-EC32-7CE3-39560D60682E}"/>
                </a:ext>
              </a:extLst>
            </p:cNvPr>
            <p:cNvSpPr txBox="1"/>
            <p:nvPr/>
          </p:nvSpPr>
          <p:spPr>
            <a:xfrm>
              <a:off x="799482" y="2739717"/>
              <a:ext cx="2607230" cy="523220"/>
            </a:xfrm>
            <a:prstGeom prst="rect">
              <a:avLst/>
            </a:prstGeom>
            <a:noFill/>
          </p:spPr>
          <p:txBody>
            <a:bodyPr wrap="square" rtlCol="0">
              <a:spAutoFit/>
            </a:bodyPr>
            <a:lstStyle/>
            <a:p>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79" name="Group 78">
            <a:extLst>
              <a:ext uri="{FF2B5EF4-FFF2-40B4-BE49-F238E27FC236}">
                <a16:creationId xmlns:a16="http://schemas.microsoft.com/office/drawing/2014/main" id="{326864CE-0432-CCCB-49F7-2A42AF9E9C7B}"/>
              </a:ext>
            </a:extLst>
          </p:cNvPr>
          <p:cNvGrpSpPr/>
          <p:nvPr/>
        </p:nvGrpSpPr>
        <p:grpSpPr>
          <a:xfrm>
            <a:off x="799482" y="5098115"/>
            <a:ext cx="7571398" cy="954107"/>
            <a:chOff x="799482" y="5098115"/>
            <a:chExt cx="7571398" cy="954107"/>
          </a:xfrm>
        </p:grpSpPr>
        <p:sp>
          <p:nvSpPr>
            <p:cNvPr id="14" name="TextBox 13">
              <a:extLst>
                <a:ext uri="{FF2B5EF4-FFF2-40B4-BE49-F238E27FC236}">
                  <a16:creationId xmlns:a16="http://schemas.microsoft.com/office/drawing/2014/main" id="{6BD16262-E8F6-519D-DD8A-BD51E4AA8A63}"/>
                </a:ext>
              </a:extLst>
            </p:cNvPr>
            <p:cNvSpPr txBox="1"/>
            <p:nvPr/>
          </p:nvSpPr>
          <p:spPr>
            <a:xfrm>
              <a:off x="799482" y="5098115"/>
              <a:ext cx="3192584" cy="954107"/>
            </a:xfrm>
            <a:prstGeom prst="rect">
              <a:avLst/>
            </a:prstGeom>
            <a:noFill/>
          </p:spPr>
          <p:txBody>
            <a:bodyPr wrap="square" rtlCol="0">
              <a:spAutoFit/>
            </a:bodyPr>
            <a:lstStyle/>
            <a:p>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2"/>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48AF1-0AA6-C89D-CAC6-11A624472E5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FFCFB64-5578-C72C-6625-6E544DBFA6B6}"/>
              </a:ext>
            </a:extLst>
          </p:cNvPr>
          <p:cNvSpPr>
            <a:spLocks noGrp="1"/>
          </p:cNvSpPr>
          <p:nvPr>
            <p:ph type="title"/>
          </p:nvPr>
        </p:nvSpPr>
        <p:spPr/>
        <p:txBody>
          <a:bodyPr/>
          <a:lstStyle/>
          <a:p>
            <a:r>
              <a:rPr lang="en-US" dirty="0"/>
              <a:t>Security Pitfalls list</a:t>
            </a:r>
            <a:endParaRPr lang="en-SE" dirty="0"/>
          </a:p>
        </p:txBody>
      </p:sp>
      <p:sp>
        <p:nvSpPr>
          <p:cNvPr id="7" name="Text Placeholder 6">
            <a:extLst>
              <a:ext uri="{FF2B5EF4-FFF2-40B4-BE49-F238E27FC236}">
                <a16:creationId xmlns:a16="http://schemas.microsoft.com/office/drawing/2014/main" id="{A02F5BD6-3550-4823-08D9-CE0B3B35BFA3}"/>
              </a:ext>
            </a:extLst>
          </p:cNvPr>
          <p:cNvSpPr>
            <a:spLocks noGrp="1"/>
          </p:cNvSpPr>
          <p:nvPr>
            <p:ph type="body" idx="1"/>
          </p:nvPr>
        </p:nvSpPr>
        <p:spPr/>
        <p:txBody>
          <a:bodyPr/>
          <a:lstStyle/>
          <a:p>
            <a:pPr marL="565150" indent="-457200">
              <a:lnSpc>
                <a:spcPct val="100000"/>
              </a:lnSpc>
              <a:spcBef>
                <a:spcPts val="600"/>
              </a:spcBef>
              <a:buFont typeface="+mj-lt"/>
              <a:buAutoNum type="arabicPeriod"/>
            </a:pPr>
            <a:r>
              <a:rPr lang="en-US" dirty="0"/>
              <a:t>Principle of least privilege</a:t>
            </a:r>
          </a:p>
          <a:p>
            <a:pPr marL="565150" indent="-457200">
              <a:lnSpc>
                <a:spcPct val="100000"/>
              </a:lnSpc>
              <a:spcBef>
                <a:spcPts val="600"/>
              </a:spcBef>
              <a:buFont typeface="+mj-lt"/>
              <a:buAutoNum type="arabicPeriod"/>
            </a:pPr>
            <a:r>
              <a:rPr lang="en-US" dirty="0"/>
              <a:t>Using Client Secrets (is bad)</a:t>
            </a:r>
          </a:p>
          <a:p>
            <a:pPr marL="565150" indent="-457200">
              <a:lnSpc>
                <a:spcPct val="100000"/>
              </a:lnSpc>
              <a:spcBef>
                <a:spcPts val="600"/>
              </a:spcBef>
              <a:buFont typeface="+mj-lt"/>
              <a:buAutoNum type="arabicPeriod"/>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a:p>
            <a:pPr marL="565150" indent="-457200">
              <a:lnSpc>
                <a:spcPct val="100000"/>
              </a:lnSpc>
              <a:spcBef>
                <a:spcPts val="600"/>
              </a:spcBef>
              <a:buFont typeface="+mj-lt"/>
              <a:buAutoNum type="arabicPeriod"/>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a:p>
            <a:pPr marL="565150" indent="-457200">
              <a:lnSpc>
                <a:spcPct val="100000"/>
              </a:lnSpc>
              <a:spcBef>
                <a:spcPts val="600"/>
              </a:spcBef>
              <a:buFont typeface="+mj-lt"/>
              <a:buAutoNum type="arabicPeriod"/>
            </a:pPr>
            <a:r>
              <a:rPr lang="en-US" dirty="0"/>
              <a:t>User-Assigned Managed Identities (unintentional assigning &amp; Azure Policy works for them!)</a:t>
            </a:r>
          </a:p>
          <a:p>
            <a:pPr marL="565150" indent="-457200">
              <a:lnSpc>
                <a:spcPct val="100000"/>
              </a:lnSpc>
              <a:spcBef>
                <a:spcPts val="600"/>
              </a:spcBef>
              <a:buFont typeface="+mj-lt"/>
              <a:buAutoNum type="arabicPeriod"/>
            </a:pPr>
            <a:r>
              <a:rPr lang="en-US" dirty="0"/>
              <a:t>Shared identities between services</a:t>
            </a:r>
          </a:p>
          <a:p>
            <a:pPr marL="565150" indent="-457200">
              <a:lnSpc>
                <a:spcPct val="100000"/>
              </a:lnSpc>
              <a:spcBef>
                <a:spcPts val="600"/>
              </a:spcBef>
              <a:buFont typeface="+mj-lt"/>
              <a:buAutoNum type="arabicPeriod"/>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565150" indent="-457200">
              <a:lnSpc>
                <a:spcPct val="100000"/>
              </a:lnSpc>
              <a:spcBef>
                <a:spcPts val="600"/>
              </a:spcBef>
              <a:buFont typeface="+mj-lt"/>
              <a:buAutoNum type="arabicPeriod"/>
            </a:pPr>
            <a:r>
              <a:rPr lang="en-US" dirty="0"/>
              <a:t>No clear life cycle process for all types (if we have clear </a:t>
            </a:r>
            <a:r>
              <a:rPr lang="en-US" dirty="0" err="1"/>
              <a:t>on&amp;offboarding</a:t>
            </a:r>
            <a:r>
              <a:rPr lang="en-US" dirty="0"/>
              <a:t> for users, why would we allow these potentially less secure identities to be without?)</a:t>
            </a:r>
          </a:p>
          <a:p>
            <a:pPr marL="565150" indent="-457200">
              <a:lnSpc>
                <a:spcPct val="100000"/>
              </a:lnSpc>
              <a:spcBef>
                <a:spcPts val="600"/>
              </a:spcBef>
              <a:buFont typeface="+mj-lt"/>
              <a:buAutoNum type="arabicPeriod"/>
            </a:pPr>
            <a:r>
              <a:rPr lang="en-US" dirty="0"/>
              <a:t>Accountability and ownership for the identities</a:t>
            </a:r>
          </a:p>
          <a:p>
            <a:pPr marL="565150" indent="-457200">
              <a:lnSpc>
                <a:spcPct val="100000"/>
              </a:lnSpc>
              <a:spcBef>
                <a:spcPts val="600"/>
              </a:spcBef>
              <a:buFont typeface="+mj-lt"/>
              <a:buAutoNum type="arabicPeriod"/>
            </a:pPr>
            <a:r>
              <a:rPr lang="en-US" dirty="0"/>
              <a:t>Access reviews</a:t>
            </a:r>
          </a:p>
          <a:p>
            <a:pPr marL="565150" indent="-457200">
              <a:lnSpc>
                <a:spcPct val="100000"/>
              </a:lnSpc>
              <a:spcBef>
                <a:spcPts val="600"/>
              </a:spcBef>
              <a:buFont typeface="+mj-lt"/>
              <a:buAutoNum type="arabicPeriod"/>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565150" indent="-457200">
              <a:lnSpc>
                <a:spcPct val="100000"/>
              </a:lnSpc>
              <a:spcBef>
                <a:spcPts val="600"/>
              </a:spcBef>
              <a:buFont typeface="+mj-lt"/>
              <a:buAutoNum type="arabicPeriod"/>
            </a:pPr>
            <a:r>
              <a:rPr lang="en-US" dirty="0"/>
              <a:t>Monitoring sign-ins and logs for anomalies</a:t>
            </a:r>
          </a:p>
          <a:p>
            <a:pPr marL="565150" indent="-457200">
              <a:lnSpc>
                <a:spcPct val="100000"/>
              </a:lnSpc>
              <a:spcBef>
                <a:spcPts val="600"/>
              </a:spcBef>
              <a:buFont typeface="+mj-lt"/>
              <a:buAutoNum type="arabicPeriod"/>
            </a:pPr>
            <a:r>
              <a:rPr lang="en-US" dirty="0"/>
              <a:t>Too long access token lifetime policies (use proper refresh flows instead)</a:t>
            </a:r>
          </a:p>
          <a:p>
            <a:pPr marL="565150" indent="-457200">
              <a:lnSpc>
                <a:spcPct val="100000"/>
              </a:lnSpc>
              <a:spcBef>
                <a:spcPts val="600"/>
              </a:spcBef>
              <a:buFont typeface="+mj-lt"/>
              <a:buAutoNum type="arabicPeriod"/>
            </a:pPr>
            <a:r>
              <a:rPr lang="en-US" dirty="0"/>
              <a:t>Not restricting who has access to use the workload identities</a:t>
            </a:r>
          </a:p>
        </p:txBody>
      </p:sp>
    </p:spTree>
    <p:extLst>
      <p:ext uri="{BB962C8B-B14F-4D97-AF65-F5344CB8AC3E}">
        <p14:creationId xmlns:p14="http://schemas.microsoft.com/office/powerpoint/2010/main" val="3259720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DA232-8E45-D0E4-9143-258114B90310}"/>
              </a:ext>
            </a:extLst>
          </p:cNvPr>
          <p:cNvSpPr>
            <a:spLocks noGrp="1"/>
          </p:cNvSpPr>
          <p:nvPr>
            <p:ph type="title"/>
          </p:nvPr>
        </p:nvSpPr>
        <p:spPr>
          <a:xfrm>
            <a:off x="873350" y="489746"/>
            <a:ext cx="10551900" cy="763500"/>
          </a:xfrm>
        </p:spPr>
        <p:txBody>
          <a:bodyPr/>
          <a:lstStyle/>
          <a:p>
            <a:pPr algn="ctr"/>
            <a:r>
              <a:rPr lang="en-US" dirty="0"/>
              <a:t>Quiz time! Which solution is more secure?</a:t>
            </a:r>
            <a:br>
              <a:rPr lang="en-US" dirty="0"/>
            </a:br>
            <a:r>
              <a:rPr lang="en-US" dirty="0"/>
              <a:t>(Give the audience 10 seconds and point to a direction left/right, then say: it depends)</a:t>
            </a:r>
            <a:endParaRPr lang="en-SE" dirty="0"/>
          </a:p>
        </p:txBody>
      </p:sp>
      <p:sp>
        <p:nvSpPr>
          <p:cNvPr id="10" name="Text Placeholder 9">
            <a:extLst>
              <a:ext uri="{FF2B5EF4-FFF2-40B4-BE49-F238E27FC236}">
                <a16:creationId xmlns:a16="http://schemas.microsoft.com/office/drawing/2014/main" id="{F3B46BAE-484F-49C6-E462-759AF9CBFCA1}"/>
              </a:ext>
            </a:extLst>
          </p:cNvPr>
          <p:cNvSpPr>
            <a:spLocks noGrp="1"/>
          </p:cNvSpPr>
          <p:nvPr>
            <p:ph type="body" idx="1"/>
          </p:nvPr>
        </p:nvSpPr>
        <p:spPr/>
        <p:txBody>
          <a:bodyPr/>
          <a:lstStyle/>
          <a:p>
            <a:pPr>
              <a:spcBef>
                <a:spcPts val="600"/>
              </a:spcBef>
            </a:pPr>
            <a:r>
              <a:rPr lang="en-US" sz="1600" dirty="0"/>
              <a:t>Service Principal with Federated Credential, used in a service connection in Azure DevOps</a:t>
            </a:r>
          </a:p>
          <a:p>
            <a:pPr lvl="1">
              <a:lnSpc>
                <a:spcPct val="100000"/>
              </a:lnSpc>
              <a:spcBef>
                <a:spcPts val="600"/>
              </a:spcBef>
            </a:pPr>
            <a:r>
              <a:rPr lang="en-US" sz="1600" dirty="0"/>
              <a:t>Can all pipelines use it?</a:t>
            </a:r>
          </a:p>
          <a:p>
            <a:pPr lvl="1">
              <a:spcBef>
                <a:spcPts val="600"/>
              </a:spcBef>
            </a:pPr>
            <a:r>
              <a:rPr lang="en-US" sz="1600" dirty="0"/>
              <a:t>Is it automatically triggered when new code is committed, and who can contribute with code?</a:t>
            </a:r>
          </a:p>
          <a:p>
            <a:pPr lvl="1">
              <a:spcBef>
                <a:spcPts val="600"/>
              </a:spcBef>
            </a:pPr>
            <a:r>
              <a:rPr lang="en-US" sz="1600" dirty="0"/>
              <a:t>Can someone override branch policies?</a:t>
            </a:r>
          </a:p>
          <a:p>
            <a:pPr lvl="1">
              <a:spcBef>
                <a:spcPts val="600"/>
              </a:spcBef>
            </a:pPr>
            <a:r>
              <a:rPr lang="en-US" sz="1600" dirty="0"/>
              <a:t>Who can add credentials to the service principal?</a:t>
            </a:r>
          </a:p>
          <a:p>
            <a:pPr lvl="1">
              <a:spcBef>
                <a:spcPts val="600"/>
              </a:spcBef>
            </a:pPr>
            <a:r>
              <a:rPr lang="en-US" sz="1600" dirty="0"/>
              <a:t>Is the pipeline running on Microsoft-hosted agents, or self-hosted? Can we set up Conditional Access policies based on Location?</a:t>
            </a:r>
          </a:p>
        </p:txBody>
      </p:sp>
      <p:sp>
        <p:nvSpPr>
          <p:cNvPr id="11" name="Text Placeholder 10">
            <a:extLst>
              <a:ext uri="{FF2B5EF4-FFF2-40B4-BE49-F238E27FC236}">
                <a16:creationId xmlns:a16="http://schemas.microsoft.com/office/drawing/2014/main" id="{B1B6C393-9710-E67C-3F65-B63E2B97CAF4}"/>
              </a:ext>
            </a:extLst>
          </p:cNvPr>
          <p:cNvSpPr>
            <a:spLocks noGrp="1"/>
          </p:cNvSpPr>
          <p:nvPr>
            <p:ph type="body" idx="2"/>
          </p:nvPr>
        </p:nvSpPr>
        <p:spPr/>
        <p:txBody>
          <a:bodyPr/>
          <a:lstStyle/>
          <a:p>
            <a:pPr>
              <a:spcBef>
                <a:spcPts val="600"/>
              </a:spcBef>
            </a:pPr>
            <a:r>
              <a:rPr lang="en-US" sz="1600" dirty="0"/>
              <a:t>User-Assigned Managed Identity used for a web app, assigned to a VM in Azure</a:t>
            </a:r>
          </a:p>
          <a:p>
            <a:pPr lvl="1">
              <a:spcBef>
                <a:spcPts val="600"/>
              </a:spcBef>
            </a:pPr>
            <a:r>
              <a:rPr lang="en-US" sz="1600" dirty="0"/>
              <a:t>Who can log into the VM?</a:t>
            </a:r>
          </a:p>
          <a:p>
            <a:pPr lvl="1">
              <a:spcBef>
                <a:spcPts val="600"/>
              </a:spcBef>
            </a:pPr>
            <a:r>
              <a:rPr lang="en-US" sz="1600" dirty="0"/>
              <a:t>Can anyone assign the identity to more resources?</a:t>
            </a:r>
          </a:p>
          <a:p>
            <a:pPr lvl="1">
              <a:spcBef>
                <a:spcPts val="600"/>
              </a:spcBef>
            </a:pPr>
            <a:endParaRPr lang="en-SE" sz="1600" dirty="0"/>
          </a:p>
        </p:txBody>
      </p:sp>
    </p:spTree>
    <p:extLst>
      <p:ext uri="{BB962C8B-B14F-4D97-AF65-F5344CB8AC3E}">
        <p14:creationId xmlns:p14="http://schemas.microsoft.com/office/powerpoint/2010/main" val="337506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5448603"/>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3064" y="4425528"/>
              <a:ext cx="423927" cy="423927"/>
            </a:xfrm>
            <a:prstGeom prst="rect">
              <a:avLst/>
            </a:prstGeom>
          </p:spPr>
        </p:pic>
      </p:grpSp>
      <p:grpSp>
        <p:nvGrpSpPr>
          <p:cNvPr id="2" name="Group 1">
            <a:extLst>
              <a:ext uri="{FF2B5EF4-FFF2-40B4-BE49-F238E27FC236}">
                <a16:creationId xmlns:a16="http://schemas.microsoft.com/office/drawing/2014/main" id="{D3F2CE46-A92F-7D99-1784-2CC30BC5DAA5}"/>
              </a:ext>
            </a:extLst>
          </p:cNvPr>
          <p:cNvGrpSpPr/>
          <p:nvPr/>
        </p:nvGrpSpPr>
        <p:grpSpPr>
          <a:xfrm>
            <a:off x="9112702" y="6165003"/>
            <a:ext cx="3202695" cy="594478"/>
            <a:chOff x="9112702" y="121391"/>
            <a:chExt cx="3202695" cy="594478"/>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340051" y="219001"/>
              <a:ext cx="391206" cy="383223"/>
            </a:xfrm>
            <a:prstGeom prst="rect">
              <a:avLst/>
            </a:prstGeom>
            <a:effectLst/>
          </p:spPr>
        </p:pic>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7"/>
            <a:srcRect/>
            <a:stretch/>
          </p:blipFill>
          <p:spPr>
            <a:xfrm>
              <a:off x="9779001" y="253374"/>
              <a:ext cx="320788" cy="327872"/>
            </a:xfrm>
            <a:prstGeom prst="rect">
              <a:avLst/>
            </a:prstGeom>
            <a:effec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We're">
            <a:extLst>
              <a:ext uri="{FF2B5EF4-FFF2-40B4-BE49-F238E27FC236}">
                <a16:creationId xmlns:a16="http://schemas.microsoft.com/office/drawing/2014/main" id="{9D6EE432-0779-72E9-A42A-4844D459669B}"/>
              </a:ext>
            </a:extLst>
          </p:cNvPr>
          <p:cNvSpPr txBox="1">
            <a:spLocks/>
          </p:cNvSpPr>
          <p:nvPr/>
        </p:nvSpPr>
        <p:spPr>
          <a:xfrm>
            <a:off x="682752" y="2182304"/>
            <a:ext cx="10826496" cy="249339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“We have too many Service Principals”</a:t>
            </a:r>
          </a:p>
        </p:txBody>
      </p:sp>
    </p:spTree>
    <p:extLst>
      <p:ext uri="{BB962C8B-B14F-4D97-AF65-F5344CB8AC3E}">
        <p14:creationId xmlns:p14="http://schemas.microsoft.com/office/powerpoint/2010/main" val="32173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p:txBody>
          <a:bodyPr/>
          <a:lstStyle/>
          <a:p>
            <a:r>
              <a:rPr lang="en-US" dirty="0"/>
              <a:t>Session Overview </a:t>
            </a:r>
            <a:endParaRPr lang="en-SE" dirty="0"/>
          </a:p>
        </p:txBody>
      </p:sp>
      <p:sp>
        <p:nvSpPr>
          <p:cNvPr id="7" name="Text Placeholder 6">
            <a:extLst>
              <a:ext uri="{FF2B5EF4-FFF2-40B4-BE49-F238E27FC236}">
                <a16:creationId xmlns:a16="http://schemas.microsoft.com/office/drawing/2014/main" id="{423A0C39-AD38-9269-D49E-63ED565266E7}"/>
              </a:ext>
            </a:extLst>
          </p:cNvPr>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p:txBody>
      </p:sp>
      <p:sp>
        <p:nvSpPr>
          <p:cNvPr id="9" name="TextBox 8">
            <a:extLst>
              <a:ext uri="{FF2B5EF4-FFF2-40B4-BE49-F238E27FC236}">
                <a16:creationId xmlns:a16="http://schemas.microsoft.com/office/drawing/2014/main" id="{FC3ECCF6-4CAE-1CF5-7665-A5605B4E3B8C}"/>
              </a:ext>
            </a:extLst>
          </p:cNvPr>
          <p:cNvSpPr txBox="1"/>
          <p:nvPr/>
        </p:nvSpPr>
        <p:spPr>
          <a:xfrm>
            <a:off x="4086225" y="1132200"/>
            <a:ext cx="6172200" cy="307777"/>
          </a:xfrm>
          <a:prstGeom prst="rect">
            <a:avLst/>
          </a:prstGeom>
          <a:noFill/>
        </p:spPr>
        <p:txBody>
          <a:bodyPr wrap="square">
            <a:spAutoFit/>
          </a:bodyPr>
          <a:lstStyle/>
          <a:p>
            <a:r>
              <a:rPr lang="en-US" dirty="0"/>
              <a:t>Graphics with arrows between each block of the session</a:t>
            </a:r>
            <a:endParaRPr lang="en-SE" dirty="0"/>
          </a:p>
        </p:txBody>
      </p:sp>
    </p:spTree>
    <p:extLst>
      <p:ext uri="{BB962C8B-B14F-4D97-AF65-F5344CB8AC3E}">
        <p14:creationId xmlns:p14="http://schemas.microsoft.com/office/powerpoint/2010/main" val="97115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EF11-22E8-CC3E-FEDC-0D5D26242C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EF42862-5B47-468C-7997-57C5BC945E48}"/>
              </a:ext>
            </a:extLst>
          </p:cNvPr>
          <p:cNvSpPr>
            <a:spLocks noGrp="1"/>
          </p:cNvSpPr>
          <p:nvPr>
            <p:ph type="title"/>
          </p:nvPr>
        </p:nvSpPr>
        <p:spPr/>
        <p:txBody>
          <a:bodyPr/>
          <a:lstStyle/>
          <a:p>
            <a:r>
              <a:rPr lang="en-US" dirty="0"/>
              <a:t>Notes</a:t>
            </a:r>
            <a:endParaRPr lang="en-SE" dirty="0"/>
          </a:p>
        </p:txBody>
      </p:sp>
      <p:sp>
        <p:nvSpPr>
          <p:cNvPr id="7" name="Text Placeholder 6">
            <a:extLst>
              <a:ext uri="{FF2B5EF4-FFF2-40B4-BE49-F238E27FC236}">
                <a16:creationId xmlns:a16="http://schemas.microsoft.com/office/drawing/2014/main" id="{1694563D-0D01-E639-3F3B-66C0331BF178}"/>
              </a:ext>
            </a:extLst>
          </p:cNvPr>
          <p:cNvSpPr>
            <a:spLocks noGrp="1"/>
          </p:cNvSpPr>
          <p:nvPr>
            <p:ph type="body" idx="1"/>
          </p:nvPr>
        </p:nvSpPr>
        <p:spPr/>
        <p:txBody>
          <a:bodyPr/>
          <a:lstStyle/>
          <a:p>
            <a:r>
              <a:rPr lang="en-US" dirty="0"/>
              <a:t>If you’re still using </a:t>
            </a:r>
            <a:r>
              <a:rPr lang="en-US" dirty="0" err="1"/>
              <a:t>AzureRM</a:t>
            </a:r>
            <a:r>
              <a:rPr lang="en-US" dirty="0"/>
              <a:t>, stop. It’s deprecated on the 29</a:t>
            </a:r>
            <a:r>
              <a:rPr lang="en-US" baseline="30000" dirty="0"/>
              <a:t>th</a:t>
            </a:r>
            <a:r>
              <a:rPr lang="en-US" dirty="0"/>
              <a:t> of this month, and it stores all tokens unencrypted on your machine!</a:t>
            </a:r>
          </a:p>
          <a:p>
            <a:r>
              <a:rPr lang="en-US" dirty="0"/>
              <a:t>When talking about user authentication. If we enable MFA and PIM, we’ve prevented a lot of threats. I don’t see people as worried about their passwords leaking anymore. To be honest, that partly feels like a solved problem. </a:t>
            </a:r>
            <a:r>
              <a:rPr lang="en-US" dirty="0" err="1"/>
              <a:t>Passwordless</a:t>
            </a:r>
            <a:r>
              <a:rPr lang="en-US" dirty="0"/>
              <a:t> and MFA is great.</a:t>
            </a:r>
          </a:p>
          <a:p>
            <a:pPr lvl="1"/>
            <a:r>
              <a:rPr lang="en-US" dirty="0"/>
              <a:t>A slide talking about MFA and PIM, and how we don’t have the option of that level of security for workload identities – we need to be restrictive with what access we give to non-personal accounts.</a:t>
            </a:r>
          </a:p>
          <a:p>
            <a:r>
              <a:rPr lang="en-US" dirty="0"/>
              <a:t>Workload Identity Types</a:t>
            </a:r>
          </a:p>
          <a:p>
            <a:pPr lvl="1"/>
            <a:r>
              <a:rPr lang="en-US" dirty="0"/>
              <a:t>Is there a need for a slide explaining differences between the types, other than credentials?</a:t>
            </a:r>
          </a:p>
        </p:txBody>
      </p:sp>
    </p:spTree>
    <p:extLst>
      <p:ext uri="{BB962C8B-B14F-4D97-AF65-F5344CB8AC3E}">
        <p14:creationId xmlns:p14="http://schemas.microsoft.com/office/powerpoint/2010/main" val="675903751"/>
      </p:ext>
    </p:extLst>
  </p:cSld>
  <p:clrMapOvr>
    <a:masterClrMapping/>
  </p:clrMapOvr>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825</Words>
  <Application>Microsoft Office PowerPoint</Application>
  <PresentationFormat>Widescreen</PresentationFormat>
  <Paragraphs>114</Paragraphs>
  <Slides>22</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Homemade Apple</vt:lpstr>
      <vt:lpstr>Aldrich</vt:lpstr>
      <vt:lpstr>Poppins</vt:lpstr>
      <vt:lpstr>Segoe UI Semibold</vt:lpstr>
      <vt:lpstr>Griffy</vt:lpstr>
      <vt:lpstr>Barlow Condensed</vt:lpstr>
      <vt:lpstr>Catamaran</vt:lpstr>
      <vt:lpstr>Calibri</vt:lpstr>
      <vt:lpstr>Abril Fatface</vt:lpstr>
      <vt:lpstr>Segoe UI</vt:lpstr>
      <vt:lpstr>Arial</vt:lpstr>
      <vt:lpstr>Ubuntu Condensed</vt:lpstr>
      <vt:lpstr>SlidesMania</vt:lpstr>
      <vt:lpstr>Security Pitfalls for Workload Identities in Azure</vt:lpstr>
      <vt:lpstr>PowerPoint Presentation</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Notes</vt:lpstr>
      <vt:lpstr>Identity Types</vt:lpstr>
      <vt:lpstr>Identity</vt:lpstr>
      <vt:lpstr>Identity</vt:lpstr>
      <vt:lpstr>PowerPoint Presentation</vt:lpstr>
      <vt:lpstr>PowerPoint Presentation</vt:lpstr>
      <vt:lpstr>Identity</vt:lpstr>
      <vt:lpstr>PowerPoint Presentation</vt:lpstr>
      <vt:lpstr>PowerPoint Presentation</vt:lpstr>
      <vt:lpstr>Security Pitfalls list</vt:lpstr>
      <vt:lpstr>PowerPoint Presentation</vt:lpstr>
      <vt:lpstr>PowerPoint Presentation</vt:lpstr>
      <vt:lpstr>Quiz time! Which solution is more secure? (Give the audience 10 seconds and point to a direction left/right, then say: it depends)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120</cp:revision>
  <dcterms:modified xsi:type="dcterms:W3CDTF">2024-02-09T22:13:33Z</dcterms:modified>
</cp:coreProperties>
</file>